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Lato" panose="020F0502020204030203" pitchFamily="34" charset="0"/>
      <p:regular r:id="rId18"/>
      <p:bold r:id="rId19"/>
      <p:italic r:id="rId20"/>
      <p:boldItalic r:id="rId21"/>
    </p:embeddedFont>
    <p:embeddedFont>
      <p:font typeface="Raleway"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15"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23630543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251bb473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537e79d46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537e79d46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8761D"/>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MS project</a:t>
            </a:r>
            <a:endParaRPr/>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2400"/>
              <a:t>Gestion de projet</a:t>
            </a:r>
            <a:endParaRPr sz="2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82D180C-6AAF-1BB3-1261-D02C44D2B5D1}"/>
              </a:ext>
            </a:extLst>
          </p:cNvPr>
          <p:cNvPicPr>
            <a:picLocks noChangeAspect="1"/>
          </p:cNvPicPr>
          <p:nvPr/>
        </p:nvPicPr>
        <p:blipFill>
          <a:blip r:embed="rId2"/>
          <a:stretch>
            <a:fillRect/>
          </a:stretch>
        </p:blipFill>
        <p:spPr>
          <a:xfrm>
            <a:off x="1" y="0"/>
            <a:ext cx="4571999" cy="2870314"/>
          </a:xfrm>
          <a:prstGeom prst="rect">
            <a:avLst/>
          </a:prstGeom>
        </p:spPr>
      </p:pic>
      <p:pic>
        <p:nvPicPr>
          <p:cNvPr id="6" name="Image 5">
            <a:extLst>
              <a:ext uri="{FF2B5EF4-FFF2-40B4-BE49-F238E27FC236}">
                <a16:creationId xmlns:a16="http://schemas.microsoft.com/office/drawing/2014/main" id="{EF26C856-7A17-42D8-D68A-378E56066D2E}"/>
              </a:ext>
            </a:extLst>
          </p:cNvPr>
          <p:cNvPicPr>
            <a:picLocks noChangeAspect="1"/>
          </p:cNvPicPr>
          <p:nvPr/>
        </p:nvPicPr>
        <p:blipFill>
          <a:blip r:embed="rId3"/>
          <a:stretch>
            <a:fillRect/>
          </a:stretch>
        </p:blipFill>
        <p:spPr>
          <a:xfrm>
            <a:off x="4004441" y="2252498"/>
            <a:ext cx="5139559" cy="2891002"/>
          </a:xfrm>
          <a:prstGeom prst="rect">
            <a:avLst/>
          </a:prstGeom>
        </p:spPr>
      </p:pic>
      <p:sp>
        <p:nvSpPr>
          <p:cNvPr id="7" name="ZoneTexte 6">
            <a:extLst>
              <a:ext uri="{FF2B5EF4-FFF2-40B4-BE49-F238E27FC236}">
                <a16:creationId xmlns:a16="http://schemas.microsoft.com/office/drawing/2014/main" id="{E28F7FF3-246D-EA24-53FF-F8285B8B7E69}"/>
              </a:ext>
            </a:extLst>
          </p:cNvPr>
          <p:cNvSpPr txBox="1"/>
          <p:nvPr/>
        </p:nvSpPr>
        <p:spPr>
          <a:xfrm>
            <a:off x="5213131" y="809297"/>
            <a:ext cx="2262158" cy="646331"/>
          </a:xfrm>
          <a:prstGeom prst="rect">
            <a:avLst/>
          </a:prstGeom>
          <a:noFill/>
        </p:spPr>
        <p:txBody>
          <a:bodyPr wrap="none" rtlCol="0">
            <a:spAutoFit/>
          </a:bodyPr>
          <a:lstStyle/>
          <a:p>
            <a:r>
              <a:rPr lang="fr-FR" sz="3600" dirty="0">
                <a:solidFill>
                  <a:srgbClr val="FFC000"/>
                </a:solidFill>
              </a:rPr>
              <a:t>- Retarder</a:t>
            </a:r>
          </a:p>
        </p:txBody>
      </p:sp>
    </p:spTree>
    <p:extLst>
      <p:ext uri="{BB962C8B-B14F-4D97-AF65-F5344CB8AC3E}">
        <p14:creationId xmlns:p14="http://schemas.microsoft.com/office/powerpoint/2010/main" val="994989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118387C-D0B2-5FCF-FA74-972904DCDF5B}"/>
              </a:ext>
            </a:extLst>
          </p:cNvPr>
          <p:cNvPicPr>
            <a:picLocks noChangeAspect="1"/>
          </p:cNvPicPr>
          <p:nvPr/>
        </p:nvPicPr>
        <p:blipFill>
          <a:blip r:embed="rId2"/>
          <a:stretch>
            <a:fillRect/>
          </a:stretch>
        </p:blipFill>
        <p:spPr>
          <a:xfrm>
            <a:off x="0" y="-1"/>
            <a:ext cx="5063650" cy="2848303"/>
          </a:xfrm>
          <a:prstGeom prst="rect">
            <a:avLst/>
          </a:prstGeom>
        </p:spPr>
      </p:pic>
      <p:pic>
        <p:nvPicPr>
          <p:cNvPr id="6" name="Image 5">
            <a:extLst>
              <a:ext uri="{FF2B5EF4-FFF2-40B4-BE49-F238E27FC236}">
                <a16:creationId xmlns:a16="http://schemas.microsoft.com/office/drawing/2014/main" id="{9F9D8431-061F-A191-9CA5-52113FF37903}"/>
              </a:ext>
            </a:extLst>
          </p:cNvPr>
          <p:cNvPicPr>
            <a:picLocks noChangeAspect="1"/>
          </p:cNvPicPr>
          <p:nvPr/>
        </p:nvPicPr>
        <p:blipFill>
          <a:blip r:embed="rId3"/>
          <a:stretch>
            <a:fillRect/>
          </a:stretch>
        </p:blipFill>
        <p:spPr>
          <a:xfrm>
            <a:off x="4330262" y="2435772"/>
            <a:ext cx="4813738" cy="2707728"/>
          </a:xfrm>
          <a:prstGeom prst="rect">
            <a:avLst/>
          </a:prstGeom>
        </p:spPr>
      </p:pic>
      <p:sp>
        <p:nvSpPr>
          <p:cNvPr id="7" name="ZoneTexte 6">
            <a:extLst>
              <a:ext uri="{FF2B5EF4-FFF2-40B4-BE49-F238E27FC236}">
                <a16:creationId xmlns:a16="http://schemas.microsoft.com/office/drawing/2014/main" id="{2F502992-1BAE-383A-7B36-08965B645BA4}"/>
              </a:ext>
            </a:extLst>
          </p:cNvPr>
          <p:cNvSpPr txBox="1"/>
          <p:nvPr/>
        </p:nvSpPr>
        <p:spPr>
          <a:xfrm>
            <a:off x="6232635" y="924910"/>
            <a:ext cx="2207173" cy="461665"/>
          </a:xfrm>
          <a:prstGeom prst="rect">
            <a:avLst/>
          </a:prstGeom>
          <a:noFill/>
        </p:spPr>
        <p:txBody>
          <a:bodyPr wrap="square" rtlCol="0">
            <a:spAutoFit/>
          </a:bodyPr>
          <a:lstStyle/>
          <a:p>
            <a:r>
              <a:rPr lang="fr-FR" sz="2400" dirty="0">
                <a:solidFill>
                  <a:srgbClr val="FFC000"/>
                </a:solidFill>
              </a:rPr>
              <a:t>- Fractionner</a:t>
            </a:r>
          </a:p>
        </p:txBody>
      </p:sp>
    </p:spTree>
    <p:extLst>
      <p:ext uri="{BB962C8B-B14F-4D97-AF65-F5344CB8AC3E}">
        <p14:creationId xmlns:p14="http://schemas.microsoft.com/office/powerpoint/2010/main" val="3323110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FDFF977-519E-0B39-8B7A-F3E81C57234E}"/>
              </a:ext>
            </a:extLst>
          </p:cNvPr>
          <p:cNvPicPr>
            <a:picLocks noChangeAspect="1"/>
          </p:cNvPicPr>
          <p:nvPr/>
        </p:nvPicPr>
        <p:blipFill>
          <a:blip r:embed="rId2"/>
          <a:stretch>
            <a:fillRect/>
          </a:stretch>
        </p:blipFill>
        <p:spPr>
          <a:xfrm>
            <a:off x="0" y="188753"/>
            <a:ext cx="9144000" cy="4765993"/>
          </a:xfrm>
          <a:prstGeom prst="rect">
            <a:avLst/>
          </a:prstGeom>
        </p:spPr>
      </p:pic>
    </p:spTree>
    <p:extLst>
      <p:ext uri="{BB962C8B-B14F-4D97-AF65-F5344CB8AC3E}">
        <p14:creationId xmlns:p14="http://schemas.microsoft.com/office/powerpoint/2010/main" val="2884769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6203FF7-C35F-622A-0660-C02F310FBAA3}"/>
              </a:ext>
            </a:extLst>
          </p:cNvPr>
          <p:cNvPicPr>
            <a:picLocks noChangeAspect="1"/>
          </p:cNvPicPr>
          <p:nvPr/>
        </p:nvPicPr>
        <p:blipFill>
          <a:blip r:embed="rId2"/>
          <a:stretch>
            <a:fillRect/>
          </a:stretch>
        </p:blipFill>
        <p:spPr>
          <a:xfrm>
            <a:off x="0" y="210387"/>
            <a:ext cx="9144000" cy="4722725"/>
          </a:xfrm>
          <a:prstGeom prst="rect">
            <a:avLst/>
          </a:prstGeom>
        </p:spPr>
      </p:pic>
    </p:spTree>
    <p:extLst>
      <p:ext uri="{BB962C8B-B14F-4D97-AF65-F5344CB8AC3E}">
        <p14:creationId xmlns:p14="http://schemas.microsoft.com/office/powerpoint/2010/main" val="616033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D387AD5-6792-AEFF-EB44-000DD7BA3FE3}"/>
              </a:ext>
            </a:extLst>
          </p:cNvPr>
          <p:cNvPicPr>
            <a:picLocks noChangeAspect="1"/>
          </p:cNvPicPr>
          <p:nvPr/>
        </p:nvPicPr>
        <p:blipFill>
          <a:blip r:embed="rId2"/>
          <a:stretch>
            <a:fillRect/>
          </a:stretch>
        </p:blipFill>
        <p:spPr>
          <a:xfrm>
            <a:off x="0" y="124089"/>
            <a:ext cx="9144000" cy="4895321"/>
          </a:xfrm>
          <a:prstGeom prst="rect">
            <a:avLst/>
          </a:prstGeom>
        </p:spPr>
      </p:pic>
    </p:spTree>
    <p:extLst>
      <p:ext uri="{BB962C8B-B14F-4D97-AF65-F5344CB8AC3E}">
        <p14:creationId xmlns:p14="http://schemas.microsoft.com/office/powerpoint/2010/main" val="3672493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5B9AB16-2586-6E64-59A5-D5D9869CE262}"/>
              </a:ext>
            </a:extLst>
          </p:cNvPr>
          <p:cNvPicPr>
            <a:picLocks noChangeAspect="1"/>
          </p:cNvPicPr>
          <p:nvPr/>
        </p:nvPicPr>
        <p:blipFill>
          <a:blip r:embed="rId2"/>
          <a:stretch>
            <a:fillRect/>
          </a:stretch>
        </p:blipFill>
        <p:spPr>
          <a:xfrm>
            <a:off x="21020" y="207995"/>
            <a:ext cx="9144000" cy="4727510"/>
          </a:xfrm>
          <a:prstGeom prst="rect">
            <a:avLst/>
          </a:prstGeom>
        </p:spPr>
      </p:pic>
    </p:spTree>
    <p:extLst>
      <p:ext uri="{BB962C8B-B14F-4D97-AF65-F5344CB8AC3E}">
        <p14:creationId xmlns:p14="http://schemas.microsoft.com/office/powerpoint/2010/main" val="1050958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879625" y="1677350"/>
            <a:ext cx="5520000" cy="14079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sz="1600" b="0">
                <a:latin typeface="Lato"/>
                <a:ea typeface="Lato"/>
                <a:cs typeface="Lato"/>
                <a:sym typeface="Lato"/>
              </a:rPr>
              <a:t>RAJAOHARINIAINA Sergio ETU1811 </a:t>
            </a:r>
            <a:endParaRPr sz="1600" b="0">
              <a:latin typeface="Lato"/>
              <a:ea typeface="Lato"/>
              <a:cs typeface="Lato"/>
              <a:sym typeface="Lato"/>
            </a:endParaRPr>
          </a:p>
          <a:p>
            <a:pPr marL="0" lvl="0" indent="0" algn="l" rtl="0">
              <a:lnSpc>
                <a:spcPct val="115000"/>
              </a:lnSpc>
              <a:spcBef>
                <a:spcPts val="1600"/>
              </a:spcBef>
              <a:spcAft>
                <a:spcPts val="0"/>
              </a:spcAft>
              <a:buNone/>
            </a:pPr>
            <a:r>
              <a:rPr lang="fr" sz="1600" b="0">
                <a:latin typeface="Lato"/>
                <a:ea typeface="Lato"/>
                <a:cs typeface="Lato"/>
                <a:sym typeface="Lato"/>
              </a:rPr>
              <a:t>RANANJA Sahy Tsaroana ETU1855</a:t>
            </a:r>
            <a:endParaRPr sz="1600" b="0">
              <a:latin typeface="Lato"/>
              <a:ea typeface="Lato"/>
              <a:cs typeface="Lato"/>
              <a:sym typeface="Lato"/>
            </a:endParaRPr>
          </a:p>
          <a:p>
            <a:pPr marL="0" lvl="0" indent="0" algn="l" rtl="0">
              <a:lnSpc>
                <a:spcPct val="115000"/>
              </a:lnSpc>
              <a:spcBef>
                <a:spcPts val="1600"/>
              </a:spcBef>
              <a:spcAft>
                <a:spcPts val="1600"/>
              </a:spcAft>
              <a:buNone/>
            </a:pPr>
            <a:r>
              <a:rPr lang="fr" sz="1600" b="0">
                <a:latin typeface="Lato"/>
                <a:ea typeface="Lato"/>
                <a:cs typeface="Lato"/>
                <a:sym typeface="Lato"/>
              </a:rPr>
              <a:t>RASOAMIARAMANANA Gill Jordan ETU1879</a:t>
            </a:r>
            <a:endParaRPr sz="1600" b="0">
              <a:latin typeface="Lato"/>
              <a:ea typeface="Lato"/>
              <a:cs typeface="Lato"/>
              <a:sym typeface="Lato"/>
            </a:endParaRPr>
          </a:p>
        </p:txBody>
      </p:sp>
      <p:pic>
        <p:nvPicPr>
          <p:cNvPr id="79" name="Google Shape;79;p14"/>
          <p:cNvPicPr preferRelativeResize="0"/>
          <p:nvPr/>
        </p:nvPicPr>
        <p:blipFill>
          <a:blip r:embed="rId3">
            <a:alphaModFix/>
          </a:blip>
          <a:stretch>
            <a:fillRect/>
          </a:stretch>
        </p:blipFill>
        <p:spPr>
          <a:xfrm>
            <a:off x="5823200" y="3135950"/>
            <a:ext cx="3106226" cy="1741722"/>
          </a:xfrm>
          <a:prstGeom prst="rect">
            <a:avLst/>
          </a:prstGeom>
          <a:noFill/>
          <a:ln>
            <a:noFill/>
          </a:ln>
        </p:spPr>
      </p:pic>
      <p:sp>
        <p:nvSpPr>
          <p:cNvPr id="80" name="Google Shape;80;p14"/>
          <p:cNvSpPr txBox="1"/>
          <p:nvPr/>
        </p:nvSpPr>
        <p:spPr>
          <a:xfrm>
            <a:off x="484175" y="996425"/>
            <a:ext cx="5522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000" b="1">
                <a:solidFill>
                  <a:srgbClr val="38761D"/>
                </a:solidFill>
                <a:latin typeface="Lato"/>
                <a:ea typeface="Lato"/>
                <a:cs typeface="Lato"/>
                <a:sym typeface="Lato"/>
              </a:rPr>
              <a:t>Membre du groupe</a:t>
            </a:r>
            <a:endParaRPr sz="2000" b="1">
              <a:solidFill>
                <a:srgbClr val="38761D"/>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8761D"/>
        </a:solidFill>
        <a:effectLst/>
      </p:bgPr>
    </p:bg>
    <p:spTree>
      <p:nvGrpSpPr>
        <p:cNvPr id="1"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86" name="Google Shape;86;p15" descr="Morceau de bande adhésive tenant une note sur la diapositive&#10;"/>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87" name="Google Shape;87;p15"/>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fr" sz="3000" b="1">
                <a:solidFill>
                  <a:schemeClr val="lt2"/>
                </a:solidFill>
                <a:latin typeface="Raleway"/>
                <a:ea typeface="Raleway"/>
                <a:cs typeface="Raleway"/>
                <a:sym typeface="Raleway"/>
              </a:rPr>
              <a:t>1. Sommaire</a:t>
            </a:r>
            <a:endParaRPr sz="3000" b="1">
              <a:solidFill>
                <a:schemeClr val="lt2"/>
              </a:solidFill>
              <a:latin typeface="Raleway"/>
              <a:ea typeface="Raleway"/>
              <a:cs typeface="Raleway"/>
              <a:sym typeface="Raleway"/>
            </a:endParaRPr>
          </a:p>
        </p:txBody>
      </p:sp>
      <p:sp>
        <p:nvSpPr>
          <p:cNvPr id="88" name="Google Shape;88;p15"/>
          <p:cNvSpPr txBox="1">
            <a:spLocks noGrp="1"/>
          </p:cNvSpPr>
          <p:nvPr>
            <p:ph type="body" idx="4294967295"/>
          </p:nvPr>
        </p:nvSpPr>
        <p:spPr>
          <a:xfrm>
            <a:off x="2855550" y="1377475"/>
            <a:ext cx="3593100" cy="3327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chemeClr val="dk2"/>
              </a:solidFill>
              <a:latin typeface="Raleway"/>
              <a:ea typeface="Raleway"/>
              <a:cs typeface="Raleway"/>
              <a:sym typeface="Raleway"/>
            </a:endParaRPr>
          </a:p>
          <a:p>
            <a:pPr marL="457200" lvl="0" indent="-317500" algn="l" rtl="0">
              <a:lnSpc>
                <a:spcPct val="100000"/>
              </a:lnSpc>
              <a:spcBef>
                <a:spcPts val="1300"/>
              </a:spcBef>
              <a:spcAft>
                <a:spcPts val="0"/>
              </a:spcAft>
              <a:buClr>
                <a:srgbClr val="38761D"/>
              </a:buClr>
              <a:buSzPts val="1400"/>
              <a:buFont typeface="Raleway"/>
              <a:buChar char="➔"/>
            </a:pPr>
            <a:r>
              <a:rPr lang="fr" sz="1400" b="1">
                <a:solidFill>
                  <a:srgbClr val="38761D"/>
                </a:solidFill>
                <a:latin typeface="Raleway"/>
                <a:ea typeface="Raleway"/>
                <a:cs typeface="Raleway"/>
                <a:sym typeface="Raleway"/>
              </a:rPr>
              <a:t>Introduction</a:t>
            </a:r>
            <a:r>
              <a:rPr lang="fr" sz="1200">
                <a:solidFill>
                  <a:schemeClr val="dk2"/>
                </a:solidFill>
                <a:latin typeface="Raleway"/>
                <a:ea typeface="Raleway"/>
                <a:cs typeface="Raleway"/>
                <a:sym typeface="Raleway"/>
              </a:rPr>
              <a:t>.</a:t>
            </a:r>
            <a:endParaRPr sz="1200">
              <a:latin typeface="Raleway"/>
              <a:ea typeface="Raleway"/>
              <a:cs typeface="Raleway"/>
              <a:sym typeface="Raleway"/>
            </a:endParaRPr>
          </a:p>
          <a:p>
            <a:pPr marL="457200" lvl="0" indent="-317500" algn="l" rtl="0">
              <a:lnSpc>
                <a:spcPct val="100000"/>
              </a:lnSpc>
              <a:spcBef>
                <a:spcPts val="700"/>
              </a:spcBef>
              <a:spcAft>
                <a:spcPts val="0"/>
              </a:spcAft>
              <a:buClr>
                <a:srgbClr val="38761D"/>
              </a:buClr>
              <a:buSzPts val="1400"/>
              <a:buFont typeface="Raleway"/>
              <a:buChar char="➔"/>
            </a:pPr>
            <a:r>
              <a:rPr lang="fr" sz="1400" b="1">
                <a:solidFill>
                  <a:srgbClr val="38761D"/>
                </a:solidFill>
                <a:latin typeface="Raleway"/>
                <a:ea typeface="Raleway"/>
                <a:cs typeface="Raleway"/>
                <a:sym typeface="Raleway"/>
              </a:rPr>
              <a:t>Fonctionnalité</a:t>
            </a:r>
            <a:br>
              <a:rPr lang="fr" sz="1400">
                <a:latin typeface="Raleway"/>
                <a:ea typeface="Raleway"/>
                <a:cs typeface="Raleway"/>
                <a:sym typeface="Raleway"/>
              </a:rPr>
            </a:br>
            <a:r>
              <a:rPr lang="fr" sz="1200">
                <a:latin typeface="Raleway"/>
                <a:ea typeface="Raleway"/>
                <a:cs typeface="Raleway"/>
                <a:sym typeface="Raleway"/>
              </a:rPr>
              <a:t>Gestion de ressource</a:t>
            </a:r>
            <a:endParaRPr sz="1200">
              <a:latin typeface="Raleway"/>
              <a:ea typeface="Raleway"/>
              <a:cs typeface="Raleway"/>
              <a:sym typeface="Raleway"/>
            </a:endParaRPr>
          </a:p>
          <a:p>
            <a:pPr marL="457200" lvl="0" indent="0" algn="l" rtl="0">
              <a:lnSpc>
                <a:spcPct val="100000"/>
              </a:lnSpc>
              <a:spcBef>
                <a:spcPts val="700"/>
              </a:spcBef>
              <a:spcAft>
                <a:spcPts val="0"/>
              </a:spcAft>
              <a:buNone/>
            </a:pPr>
            <a:r>
              <a:rPr lang="fr" sz="1200">
                <a:latin typeface="Raleway"/>
                <a:ea typeface="Raleway"/>
                <a:cs typeface="Raleway"/>
                <a:sym typeface="Raleway"/>
              </a:rPr>
              <a:t>Suivi de projet</a:t>
            </a:r>
            <a:endParaRPr sz="1200">
              <a:latin typeface="Raleway"/>
              <a:ea typeface="Raleway"/>
              <a:cs typeface="Raleway"/>
              <a:sym typeface="Raleway"/>
            </a:endParaRPr>
          </a:p>
          <a:p>
            <a:pPr marL="457200" lvl="0" indent="-317500" algn="l" rtl="0">
              <a:lnSpc>
                <a:spcPct val="100000"/>
              </a:lnSpc>
              <a:spcBef>
                <a:spcPts val="700"/>
              </a:spcBef>
              <a:spcAft>
                <a:spcPts val="700"/>
              </a:spcAft>
              <a:buClr>
                <a:srgbClr val="38761D"/>
              </a:buClr>
              <a:buSzPts val="1400"/>
              <a:buFont typeface="Raleway"/>
              <a:buChar char="➔"/>
            </a:pPr>
            <a:r>
              <a:rPr lang="fr" sz="1400" b="1">
                <a:solidFill>
                  <a:srgbClr val="38761D"/>
                </a:solidFill>
                <a:latin typeface="Raleway"/>
                <a:ea typeface="Raleway"/>
                <a:cs typeface="Raleway"/>
                <a:sym typeface="Raleway"/>
              </a:rPr>
              <a:t>Exemple</a:t>
            </a:r>
            <a:br>
              <a:rPr lang="fr" sz="1400">
                <a:latin typeface="Raleway"/>
                <a:ea typeface="Raleway"/>
                <a:cs typeface="Raleway"/>
                <a:sym typeface="Raleway"/>
              </a:rPr>
            </a:br>
            <a:r>
              <a:rPr lang="fr" sz="1200">
                <a:latin typeface="Raleway"/>
                <a:ea typeface="Raleway"/>
                <a:cs typeface="Raleway"/>
                <a:sym typeface="Raleway"/>
              </a:rPr>
              <a:t>Ms project peut-il faire parti d’un SI?</a:t>
            </a:r>
            <a:endParaRPr sz="1200">
              <a:solidFill>
                <a:schemeClr val="dk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83100" y="483550"/>
            <a:ext cx="8631600" cy="92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fr"/>
              <a:t>Qu’est ce que </a:t>
            </a:r>
            <a:r>
              <a:rPr lang="fr">
                <a:solidFill>
                  <a:srgbClr val="38761D"/>
                </a:solidFill>
              </a:rPr>
              <a:t>MS project</a:t>
            </a:r>
            <a:r>
              <a:rPr lang="fr"/>
              <a:t> ?</a:t>
            </a:r>
            <a:endParaRPr/>
          </a:p>
        </p:txBody>
      </p:sp>
      <p:sp>
        <p:nvSpPr>
          <p:cNvPr id="94" name="Google Shape;94;p16"/>
          <p:cNvSpPr txBox="1"/>
          <p:nvPr/>
        </p:nvSpPr>
        <p:spPr>
          <a:xfrm>
            <a:off x="526275" y="2084075"/>
            <a:ext cx="76977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000">
                <a:solidFill>
                  <a:schemeClr val="lt1"/>
                </a:solidFill>
                <a:latin typeface="Lato"/>
                <a:ea typeface="Lato"/>
                <a:cs typeface="Lato"/>
                <a:sym typeface="Lato"/>
              </a:rPr>
              <a:t>Microsoft Project est un logiciel de la suite Microsoft Office. Il s’agit d’un logiciel de gestion de projet et plus précisement de gestion de planning de projet. Nous allons voir ensemble les fonctionnalités de base du logiciel qui ne représente que 10 % de ses capacités </a:t>
            </a:r>
            <a:endParaRPr sz="20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283100" y="483550"/>
            <a:ext cx="8631600" cy="16623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fr" dirty="0"/>
              <a:t>Quels sont les objectifs de </a:t>
            </a:r>
            <a:r>
              <a:rPr lang="fr" dirty="0">
                <a:solidFill>
                  <a:srgbClr val="38761D"/>
                </a:solidFill>
              </a:rPr>
              <a:t>MS project</a:t>
            </a:r>
            <a:r>
              <a:rPr lang="fr" dirty="0"/>
              <a:t> ?</a:t>
            </a:r>
            <a:endParaRPr dirty="0"/>
          </a:p>
        </p:txBody>
      </p:sp>
      <p:sp>
        <p:nvSpPr>
          <p:cNvPr id="100" name="Google Shape;100;p17"/>
          <p:cNvSpPr txBox="1"/>
          <p:nvPr/>
        </p:nvSpPr>
        <p:spPr>
          <a:xfrm>
            <a:off x="526300" y="2571750"/>
            <a:ext cx="7697700" cy="23397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rgbClr val="6AA84F"/>
              </a:buClr>
              <a:buSzPts val="2000"/>
              <a:buFont typeface="Lato"/>
              <a:buChar char="-"/>
            </a:pPr>
            <a:r>
              <a:rPr lang="fr" sz="2000" dirty="0">
                <a:solidFill>
                  <a:srgbClr val="6AA84F"/>
                </a:solidFill>
                <a:latin typeface="Lato"/>
                <a:ea typeface="Lato"/>
                <a:cs typeface="Lato"/>
                <a:sym typeface="Lato"/>
              </a:rPr>
              <a:t>Planification précise du projet</a:t>
            </a:r>
            <a:r>
              <a:rPr lang="fr" sz="2000" dirty="0">
                <a:solidFill>
                  <a:schemeClr val="lt1"/>
                </a:solidFill>
                <a:latin typeface="Lato"/>
                <a:ea typeface="Lato"/>
                <a:cs typeface="Lato"/>
                <a:sym typeface="Lato"/>
              </a:rPr>
              <a:t> : L’objectif principal de Ms project est de permettre aux chefs de projet de créer des plans détaillés pour leurs projets</a:t>
            </a:r>
            <a:endParaRPr sz="2000" dirty="0">
              <a:solidFill>
                <a:schemeClr val="lt1"/>
              </a:solidFill>
              <a:latin typeface="Lato"/>
              <a:ea typeface="Lato"/>
              <a:cs typeface="Lato"/>
              <a:sym typeface="Lato"/>
            </a:endParaRPr>
          </a:p>
          <a:p>
            <a:pPr marL="457200" lvl="0" indent="-355600" algn="l" rtl="0">
              <a:spcBef>
                <a:spcPts val="0"/>
              </a:spcBef>
              <a:spcAft>
                <a:spcPts val="0"/>
              </a:spcAft>
              <a:buClr>
                <a:srgbClr val="6AA84F"/>
              </a:buClr>
              <a:buSzPts val="2000"/>
              <a:buFont typeface="Lato"/>
              <a:buChar char="-"/>
            </a:pPr>
            <a:r>
              <a:rPr lang="fr" sz="2000" dirty="0">
                <a:solidFill>
                  <a:srgbClr val="6AA84F"/>
                </a:solidFill>
                <a:latin typeface="Lato"/>
                <a:ea typeface="Lato"/>
                <a:cs typeface="Lato"/>
                <a:sym typeface="Lato"/>
              </a:rPr>
              <a:t>Suivi et contrôle du projet</a:t>
            </a:r>
            <a:r>
              <a:rPr lang="fr" sz="2000" dirty="0">
                <a:solidFill>
                  <a:srgbClr val="38761D"/>
                </a:solidFill>
                <a:latin typeface="Lato"/>
                <a:ea typeface="Lato"/>
                <a:cs typeface="Lato"/>
                <a:sym typeface="Lato"/>
              </a:rPr>
              <a:t> </a:t>
            </a:r>
            <a:r>
              <a:rPr lang="fr" sz="2000" dirty="0">
                <a:solidFill>
                  <a:schemeClr val="lt1"/>
                </a:solidFill>
                <a:latin typeface="Lato"/>
                <a:ea typeface="Lato"/>
                <a:cs typeface="Lato"/>
                <a:sym typeface="Lato"/>
              </a:rPr>
              <a:t>: Une fois que le projet est en cours, MS project offre des outils de suivi et de contrôle puissants.</a:t>
            </a:r>
            <a:endParaRPr sz="2000" dirty="0">
              <a:solidFill>
                <a:schemeClr val="lt1"/>
              </a:solidFill>
              <a:latin typeface="Lato"/>
              <a:ea typeface="Lato"/>
              <a:cs typeface="Lato"/>
              <a:sym typeface="Lato"/>
            </a:endParaRPr>
          </a:p>
          <a:p>
            <a:pPr marL="457200" lvl="0" indent="-355600" algn="l" rtl="0">
              <a:spcBef>
                <a:spcPts val="0"/>
              </a:spcBef>
              <a:spcAft>
                <a:spcPts val="0"/>
              </a:spcAft>
              <a:buClr>
                <a:srgbClr val="6AA84F"/>
              </a:buClr>
              <a:buSzPts val="2000"/>
              <a:buFont typeface="Lato"/>
              <a:buChar char="-"/>
            </a:pPr>
            <a:r>
              <a:rPr lang="fr" sz="2000" dirty="0">
                <a:solidFill>
                  <a:srgbClr val="6AA84F"/>
                </a:solidFill>
                <a:latin typeface="Lato"/>
                <a:ea typeface="Lato"/>
                <a:cs typeface="Lato"/>
                <a:sym typeface="Lato"/>
              </a:rPr>
              <a:t>Communication et collaboration</a:t>
            </a:r>
            <a:r>
              <a:rPr lang="fr" sz="2000" dirty="0">
                <a:solidFill>
                  <a:schemeClr val="lt1"/>
                </a:solidFill>
                <a:latin typeface="Lato"/>
                <a:ea typeface="Lato"/>
                <a:cs typeface="Lato"/>
                <a:sym typeface="Lato"/>
              </a:rPr>
              <a:t> : MS project facilite la communication et la collaboration au sein de l’équipe du projet</a:t>
            </a:r>
            <a:endParaRPr sz="2000" dirty="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11BDA5-E6EB-97CB-5509-1D6A4C56011B}"/>
              </a:ext>
            </a:extLst>
          </p:cNvPr>
          <p:cNvSpPr>
            <a:spLocks noGrp="1"/>
          </p:cNvSpPr>
          <p:nvPr>
            <p:ph type="title"/>
          </p:nvPr>
        </p:nvSpPr>
        <p:spPr>
          <a:xfrm>
            <a:off x="283103" y="712142"/>
            <a:ext cx="6244200" cy="942846"/>
          </a:xfrm>
        </p:spPr>
        <p:txBody>
          <a:bodyPr/>
          <a:lstStyle/>
          <a:p>
            <a:r>
              <a:rPr lang="fr-FR" dirty="0"/>
              <a:t>Ressource travail</a:t>
            </a:r>
          </a:p>
        </p:txBody>
      </p:sp>
      <p:sp>
        <p:nvSpPr>
          <p:cNvPr id="6" name="ZoneTexte 5">
            <a:extLst>
              <a:ext uri="{FF2B5EF4-FFF2-40B4-BE49-F238E27FC236}">
                <a16:creationId xmlns:a16="http://schemas.microsoft.com/office/drawing/2014/main" id="{89D9B27D-A672-2215-D5B5-19065349C200}"/>
              </a:ext>
            </a:extLst>
          </p:cNvPr>
          <p:cNvSpPr txBox="1"/>
          <p:nvPr/>
        </p:nvSpPr>
        <p:spPr>
          <a:xfrm>
            <a:off x="283103" y="1936682"/>
            <a:ext cx="8083131" cy="2677656"/>
          </a:xfrm>
          <a:prstGeom prst="rect">
            <a:avLst/>
          </a:prstGeom>
          <a:noFill/>
        </p:spPr>
        <p:txBody>
          <a:bodyPr wrap="square" rtlCol="0">
            <a:spAutoFit/>
          </a:bodyPr>
          <a:lstStyle/>
          <a:p>
            <a:pPr marL="285750" indent="-285750">
              <a:buFont typeface="Arial" panose="020B0604020202020204" pitchFamily="34" charset="0"/>
              <a:buChar char="•"/>
            </a:pPr>
            <a:r>
              <a:rPr lang="fr-FR" sz="2400" dirty="0">
                <a:solidFill>
                  <a:srgbClr val="F8F8F8"/>
                </a:solidFill>
              </a:rPr>
              <a:t>Les ressources de travail comprennent les personnes et les </a:t>
            </a:r>
            <a:r>
              <a:rPr lang="fr-FR" sz="2400" dirty="0" err="1">
                <a:solidFill>
                  <a:srgbClr val="F8F8F8"/>
                </a:solidFill>
              </a:rPr>
              <a:t>equipements</a:t>
            </a:r>
            <a:r>
              <a:rPr lang="fr-FR" sz="2400" dirty="0">
                <a:solidFill>
                  <a:srgbClr val="F8F8F8"/>
                </a:solidFill>
              </a:rPr>
              <a:t> </a:t>
            </a:r>
            <a:r>
              <a:rPr lang="fr-FR" sz="2400" dirty="0" err="1">
                <a:solidFill>
                  <a:srgbClr val="F8F8F8"/>
                </a:solidFill>
              </a:rPr>
              <a:t>necessaires</a:t>
            </a:r>
            <a:r>
              <a:rPr lang="fr-FR" sz="2400" dirty="0">
                <a:solidFill>
                  <a:srgbClr val="F8F8F8"/>
                </a:solidFill>
              </a:rPr>
              <a:t> pour effectuer les tâches du projet. Une ressource de type travail peut être réaffectée mais pas épuisée.</a:t>
            </a:r>
          </a:p>
          <a:p>
            <a:pPr marL="285750" indent="-285750">
              <a:buFont typeface="Arial" panose="020B0604020202020204" pitchFamily="34" charset="0"/>
              <a:buChar char="•"/>
            </a:pPr>
            <a:endParaRPr lang="fr-FR" sz="2400" dirty="0">
              <a:solidFill>
                <a:srgbClr val="F8F8F8"/>
              </a:solidFill>
            </a:endParaRPr>
          </a:p>
          <a:p>
            <a:pPr marL="285750" lvl="1" indent="-285750">
              <a:buFont typeface="Arial" panose="020B0604020202020204" pitchFamily="34" charset="0"/>
              <a:buChar char="•"/>
            </a:pPr>
            <a:r>
              <a:rPr lang="fr-FR" sz="2400" dirty="0">
                <a:solidFill>
                  <a:srgbClr val="F8F8F8"/>
                </a:solidFill>
              </a:rPr>
              <a:t>- Capacite</a:t>
            </a:r>
          </a:p>
          <a:p>
            <a:pPr marL="285750" lvl="1" indent="-285750">
              <a:buFont typeface="Arial" panose="020B0604020202020204" pitchFamily="34" charset="0"/>
              <a:buChar char="•"/>
            </a:pPr>
            <a:r>
              <a:rPr lang="fr-FR" sz="2400" dirty="0">
                <a:solidFill>
                  <a:srgbClr val="F8F8F8"/>
                </a:solidFill>
              </a:rPr>
              <a:t>- Tarif par heure, jour, …</a:t>
            </a:r>
          </a:p>
        </p:txBody>
      </p:sp>
    </p:spTree>
    <p:extLst>
      <p:ext uri="{BB962C8B-B14F-4D97-AF65-F5344CB8AC3E}">
        <p14:creationId xmlns:p14="http://schemas.microsoft.com/office/powerpoint/2010/main" val="3952989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A0A2B9-252F-5378-4239-1B1BD68F2DEC}"/>
              </a:ext>
            </a:extLst>
          </p:cNvPr>
          <p:cNvSpPr>
            <a:spLocks noGrp="1"/>
          </p:cNvSpPr>
          <p:nvPr>
            <p:ph type="title"/>
          </p:nvPr>
        </p:nvSpPr>
        <p:spPr>
          <a:xfrm>
            <a:off x="368833" y="538329"/>
            <a:ext cx="7072737" cy="527379"/>
          </a:xfrm>
        </p:spPr>
        <p:txBody>
          <a:bodyPr/>
          <a:lstStyle/>
          <a:p>
            <a:r>
              <a:rPr lang="fr-FR" dirty="0"/>
              <a:t>Affectation des ressources </a:t>
            </a:r>
          </a:p>
        </p:txBody>
      </p:sp>
      <p:sp>
        <p:nvSpPr>
          <p:cNvPr id="3" name="ZoneTexte 2">
            <a:extLst>
              <a:ext uri="{FF2B5EF4-FFF2-40B4-BE49-F238E27FC236}">
                <a16:creationId xmlns:a16="http://schemas.microsoft.com/office/drawing/2014/main" id="{2BE17675-CC17-2FFA-A459-79AFE61B95C1}"/>
              </a:ext>
            </a:extLst>
          </p:cNvPr>
          <p:cNvSpPr txBox="1"/>
          <p:nvPr/>
        </p:nvSpPr>
        <p:spPr>
          <a:xfrm>
            <a:off x="472315" y="1130866"/>
            <a:ext cx="7374135" cy="400110"/>
          </a:xfrm>
          <a:prstGeom prst="rect">
            <a:avLst/>
          </a:prstGeom>
          <a:noFill/>
        </p:spPr>
        <p:txBody>
          <a:bodyPr wrap="none" rtlCol="0">
            <a:spAutoFit/>
          </a:bodyPr>
          <a:lstStyle/>
          <a:p>
            <a:r>
              <a:rPr lang="fr-FR" sz="2000" dirty="0">
                <a:solidFill>
                  <a:schemeClr val="bg1"/>
                </a:solidFill>
              </a:rPr>
              <a:t>Une affectation représente une ressource attribuée à une tâche</a:t>
            </a:r>
          </a:p>
        </p:txBody>
      </p:sp>
      <p:pic>
        <p:nvPicPr>
          <p:cNvPr id="5" name="Image 4">
            <a:extLst>
              <a:ext uri="{FF2B5EF4-FFF2-40B4-BE49-F238E27FC236}">
                <a16:creationId xmlns:a16="http://schemas.microsoft.com/office/drawing/2014/main" id="{D19B967F-C21E-7E7D-FC40-11B7232481BD}"/>
              </a:ext>
            </a:extLst>
          </p:cNvPr>
          <p:cNvPicPr>
            <a:picLocks noChangeAspect="1"/>
          </p:cNvPicPr>
          <p:nvPr/>
        </p:nvPicPr>
        <p:blipFill>
          <a:blip r:embed="rId2"/>
          <a:stretch>
            <a:fillRect/>
          </a:stretch>
        </p:blipFill>
        <p:spPr>
          <a:xfrm>
            <a:off x="1395950" y="1699384"/>
            <a:ext cx="6045620" cy="3356265"/>
          </a:xfrm>
          <a:prstGeom prst="rect">
            <a:avLst/>
          </a:prstGeom>
        </p:spPr>
      </p:pic>
    </p:spTree>
    <p:extLst>
      <p:ext uri="{BB962C8B-B14F-4D97-AF65-F5344CB8AC3E}">
        <p14:creationId xmlns:p14="http://schemas.microsoft.com/office/powerpoint/2010/main" val="320297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E2C8A8-F826-55CA-E183-8BB28C520F2B}"/>
              </a:ext>
            </a:extLst>
          </p:cNvPr>
          <p:cNvSpPr>
            <a:spLocks noGrp="1"/>
          </p:cNvSpPr>
          <p:nvPr>
            <p:ph type="title"/>
          </p:nvPr>
        </p:nvSpPr>
        <p:spPr>
          <a:xfrm>
            <a:off x="313331" y="530772"/>
            <a:ext cx="7545975" cy="784150"/>
          </a:xfrm>
        </p:spPr>
        <p:txBody>
          <a:bodyPr/>
          <a:lstStyle/>
          <a:p>
            <a:r>
              <a:rPr lang="fr-FR" dirty="0"/>
              <a:t>Surutilisation des ressources</a:t>
            </a:r>
          </a:p>
        </p:txBody>
      </p:sp>
      <p:sp>
        <p:nvSpPr>
          <p:cNvPr id="3" name="ZoneTexte 2">
            <a:extLst>
              <a:ext uri="{FF2B5EF4-FFF2-40B4-BE49-F238E27FC236}">
                <a16:creationId xmlns:a16="http://schemas.microsoft.com/office/drawing/2014/main" id="{80931BFD-AC00-CB76-BBE1-6CCB8F5D1F0C}"/>
              </a:ext>
            </a:extLst>
          </p:cNvPr>
          <p:cNvSpPr txBox="1"/>
          <p:nvPr/>
        </p:nvSpPr>
        <p:spPr>
          <a:xfrm>
            <a:off x="545735" y="1331817"/>
            <a:ext cx="7640320" cy="1015663"/>
          </a:xfrm>
          <a:prstGeom prst="rect">
            <a:avLst/>
          </a:prstGeom>
          <a:noFill/>
        </p:spPr>
        <p:txBody>
          <a:bodyPr wrap="square" rtlCol="0">
            <a:spAutoFit/>
          </a:bodyPr>
          <a:lstStyle/>
          <a:p>
            <a:r>
              <a:rPr lang="fr-FR" sz="2000" dirty="0">
                <a:solidFill>
                  <a:srgbClr val="F8F8F8"/>
                </a:solidFill>
              </a:rPr>
              <a:t>Une ressource est surutilisée lorsqu’elle est affectée pendant une période de temps au-delà de sa disponibilité ou de sa capacité maximale. </a:t>
            </a:r>
          </a:p>
        </p:txBody>
      </p:sp>
      <p:pic>
        <p:nvPicPr>
          <p:cNvPr id="9" name="Image 8">
            <a:extLst>
              <a:ext uri="{FF2B5EF4-FFF2-40B4-BE49-F238E27FC236}">
                <a16:creationId xmlns:a16="http://schemas.microsoft.com/office/drawing/2014/main" id="{2D77650F-42AF-B143-99FE-C17DDE767F24}"/>
              </a:ext>
            </a:extLst>
          </p:cNvPr>
          <p:cNvPicPr>
            <a:picLocks noChangeAspect="1"/>
          </p:cNvPicPr>
          <p:nvPr/>
        </p:nvPicPr>
        <p:blipFill>
          <a:blip r:embed="rId2"/>
          <a:stretch>
            <a:fillRect/>
          </a:stretch>
        </p:blipFill>
        <p:spPr>
          <a:xfrm>
            <a:off x="1986455" y="2063312"/>
            <a:ext cx="5475890" cy="3080188"/>
          </a:xfrm>
          <a:prstGeom prst="rect">
            <a:avLst/>
          </a:prstGeom>
        </p:spPr>
      </p:pic>
    </p:spTree>
    <p:extLst>
      <p:ext uri="{BB962C8B-B14F-4D97-AF65-F5344CB8AC3E}">
        <p14:creationId xmlns:p14="http://schemas.microsoft.com/office/powerpoint/2010/main" val="766507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D62370-AB5A-CE67-47B3-538A557F317D}"/>
              </a:ext>
            </a:extLst>
          </p:cNvPr>
          <p:cNvSpPr>
            <a:spLocks noGrp="1"/>
          </p:cNvSpPr>
          <p:nvPr>
            <p:ph type="title"/>
          </p:nvPr>
        </p:nvSpPr>
        <p:spPr>
          <a:xfrm>
            <a:off x="344062" y="559741"/>
            <a:ext cx="7976977" cy="568019"/>
          </a:xfrm>
        </p:spPr>
        <p:txBody>
          <a:bodyPr/>
          <a:lstStyle/>
          <a:p>
            <a:r>
              <a:rPr lang="fr-FR" dirty="0"/>
              <a:t>Nivellement des ressources</a:t>
            </a:r>
          </a:p>
        </p:txBody>
      </p:sp>
      <p:sp>
        <p:nvSpPr>
          <p:cNvPr id="3" name="ZoneTexte 2">
            <a:extLst>
              <a:ext uri="{FF2B5EF4-FFF2-40B4-BE49-F238E27FC236}">
                <a16:creationId xmlns:a16="http://schemas.microsoft.com/office/drawing/2014/main" id="{1CB3CBE7-F3BD-157F-01F5-D91046F1F4ED}"/>
              </a:ext>
            </a:extLst>
          </p:cNvPr>
          <p:cNvSpPr txBox="1"/>
          <p:nvPr/>
        </p:nvSpPr>
        <p:spPr>
          <a:xfrm>
            <a:off x="613804" y="1780466"/>
            <a:ext cx="6932623" cy="1015663"/>
          </a:xfrm>
          <a:prstGeom prst="rect">
            <a:avLst/>
          </a:prstGeom>
          <a:noFill/>
        </p:spPr>
        <p:txBody>
          <a:bodyPr wrap="square" rtlCol="0">
            <a:spAutoFit/>
          </a:bodyPr>
          <a:lstStyle/>
          <a:p>
            <a:r>
              <a:rPr lang="fr-FR" sz="2000" dirty="0">
                <a:solidFill>
                  <a:schemeClr val="bg1"/>
                </a:solidFill>
              </a:rPr>
              <a:t>Le nivellement permet de résoudre les surutilisations de ressources dans le projet. Le nivellement fonctionne de deux manières :</a:t>
            </a:r>
          </a:p>
        </p:txBody>
      </p:sp>
      <p:sp>
        <p:nvSpPr>
          <p:cNvPr id="4" name="ZoneTexte 3">
            <a:extLst>
              <a:ext uri="{FF2B5EF4-FFF2-40B4-BE49-F238E27FC236}">
                <a16:creationId xmlns:a16="http://schemas.microsoft.com/office/drawing/2014/main" id="{3EBDD7AC-FB58-7B0B-4494-1BA3384E3FA8}"/>
              </a:ext>
            </a:extLst>
          </p:cNvPr>
          <p:cNvSpPr txBox="1"/>
          <p:nvPr/>
        </p:nvSpPr>
        <p:spPr>
          <a:xfrm>
            <a:off x="613804" y="3363034"/>
            <a:ext cx="6684579" cy="1015663"/>
          </a:xfrm>
          <a:prstGeom prst="rect">
            <a:avLst/>
          </a:prstGeom>
          <a:noFill/>
        </p:spPr>
        <p:txBody>
          <a:bodyPr wrap="square" rtlCol="0">
            <a:spAutoFit/>
          </a:bodyPr>
          <a:lstStyle/>
          <a:p>
            <a:pPr marL="342900" indent="-342900">
              <a:buFontTx/>
              <a:buChar char="-"/>
            </a:pPr>
            <a:r>
              <a:rPr lang="fr-FR" sz="2000" dirty="0">
                <a:solidFill>
                  <a:schemeClr val="bg1"/>
                </a:solidFill>
              </a:rPr>
              <a:t>En </a:t>
            </a:r>
            <a:r>
              <a:rPr lang="fr-FR" sz="2000" dirty="0">
                <a:solidFill>
                  <a:schemeClr val="accent3">
                    <a:lumMod val="40000"/>
                    <a:lumOff val="60000"/>
                  </a:schemeClr>
                </a:solidFill>
              </a:rPr>
              <a:t>retardant</a:t>
            </a:r>
            <a:r>
              <a:rPr lang="fr-FR" sz="2000" dirty="0">
                <a:solidFill>
                  <a:schemeClr val="bg1"/>
                </a:solidFill>
              </a:rPr>
              <a:t> une tâche jusqu’à ce que la ressource surutilisée soit libérée.</a:t>
            </a:r>
          </a:p>
          <a:p>
            <a:pPr marL="342900" indent="-342900">
              <a:buFontTx/>
              <a:buChar char="-"/>
            </a:pPr>
            <a:r>
              <a:rPr lang="fr-FR" sz="2000" dirty="0">
                <a:solidFill>
                  <a:schemeClr val="bg1"/>
                </a:solidFill>
              </a:rPr>
              <a:t>Ou en </a:t>
            </a:r>
            <a:r>
              <a:rPr lang="fr-FR" sz="2000" dirty="0">
                <a:solidFill>
                  <a:schemeClr val="accent3">
                    <a:lumMod val="40000"/>
                    <a:lumOff val="60000"/>
                  </a:schemeClr>
                </a:solidFill>
              </a:rPr>
              <a:t>fractionnant </a:t>
            </a:r>
            <a:r>
              <a:rPr lang="fr-FR" sz="2000" dirty="0">
                <a:solidFill>
                  <a:schemeClr val="bg1"/>
                </a:solidFill>
              </a:rPr>
              <a:t>les tâches.</a:t>
            </a:r>
          </a:p>
        </p:txBody>
      </p:sp>
    </p:spTree>
    <p:extLst>
      <p:ext uri="{BB962C8B-B14F-4D97-AF65-F5344CB8AC3E}">
        <p14:creationId xmlns:p14="http://schemas.microsoft.com/office/powerpoint/2010/main" val="823937816"/>
      </p:ext>
    </p:extLst>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299</Words>
  <Application>Microsoft Office PowerPoint</Application>
  <PresentationFormat>Affichage à l'écran (16:9)</PresentationFormat>
  <Paragraphs>33</Paragraphs>
  <Slides>15</Slides>
  <Notes>5</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15</vt:i4>
      </vt:variant>
    </vt:vector>
  </HeadingPairs>
  <TitlesOfParts>
    <vt:vector size="19" baseType="lpstr">
      <vt:lpstr>Lato</vt:lpstr>
      <vt:lpstr>Raleway</vt:lpstr>
      <vt:lpstr>Arial</vt:lpstr>
      <vt:lpstr>Swiss</vt:lpstr>
      <vt:lpstr>MS project</vt:lpstr>
      <vt:lpstr>RAJAOHARINIAINA Sergio ETU1811  RANANJA Sahy Tsaroana ETU1855 RASOAMIARAMANANA Gill Jordan ETU1879</vt:lpstr>
      <vt:lpstr>Présentation PowerPoint</vt:lpstr>
      <vt:lpstr>Qu’est ce que MS project ?</vt:lpstr>
      <vt:lpstr>Quels sont les objectifs de MS project ?</vt:lpstr>
      <vt:lpstr>Ressource travail</vt:lpstr>
      <vt:lpstr>Affectation des ressources </vt:lpstr>
      <vt:lpstr>Surutilisation des ressources</vt:lpstr>
      <vt:lpstr>Nivellement des ressources</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 project</dc:title>
  <cp:lastModifiedBy>Sahy Rananja</cp:lastModifiedBy>
  <cp:revision>19</cp:revision>
  <dcterms:modified xsi:type="dcterms:W3CDTF">2023-06-19T21:10:29Z</dcterms:modified>
</cp:coreProperties>
</file>